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279" r:id="rId2"/>
    <p:sldId id="276" r:id="rId3"/>
    <p:sldId id="282" r:id="rId4"/>
    <p:sldId id="283" r:id="rId5"/>
    <p:sldId id="281" r:id="rId6"/>
    <p:sldId id="268" r:id="rId7"/>
    <p:sldId id="286" r:id="rId8"/>
    <p:sldId id="289" r:id="rId9"/>
    <p:sldId id="284" r:id="rId10"/>
    <p:sldId id="285" r:id="rId11"/>
    <p:sldId id="291" r:id="rId12"/>
    <p:sldId id="293" r:id="rId13"/>
    <p:sldId id="263" r:id="rId14"/>
    <p:sldId id="295" r:id="rId15"/>
    <p:sldId id="277" r:id="rId16"/>
    <p:sldId id="296" r:id="rId17"/>
    <p:sldId id="297" r:id="rId18"/>
    <p:sldId id="298" r:id="rId19"/>
    <p:sldId id="274" r:id="rId20"/>
    <p:sldId id="278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8837"/>
    <a:srgbClr val="FF0101"/>
    <a:srgbClr val="CC0000"/>
    <a:srgbClr val="E20000"/>
    <a:srgbClr val="FFCA61"/>
    <a:srgbClr val="FFBA2F"/>
    <a:srgbClr val="FFA3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4" autoAdjust="0"/>
    <p:restoredTop sz="92027" autoAdjust="0"/>
  </p:normalViewPr>
  <p:slideViewPr>
    <p:cSldViewPr>
      <p:cViewPr varScale="1">
        <p:scale>
          <a:sx n="85" d="100"/>
          <a:sy n="85" d="100"/>
        </p:scale>
        <p:origin x="118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C72642-05DE-4EB3-A752-C285E38348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6297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57749A0-C34F-45B4-8CC9-C8ADF4C99F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60788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8FF46F9-0641-4F79-9EAC-508039BB3CC0}" type="slidenum">
              <a:rPr lang="ru-RU" altLang="ru-RU"/>
              <a:pPr eaLnBrk="1" hangingPunct="1"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3933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851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B21AED5-E5C8-4F5E-95C6-3475A76FC45F}" type="slidenum">
              <a:rPr lang="ru-RU" altLang="ru-RU"/>
              <a:pPr eaLnBrk="1" hangingPunct="1"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9411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04875DB-214A-4A59-A859-E8D340537ECC}" type="slidenum">
              <a:rPr lang="ru-RU" altLang="ru-RU" sz="1200"/>
              <a:pPr eaLnBrk="1" hangingPunct="1"/>
              <a:t>6</a:t>
            </a:fld>
            <a:endParaRPr lang="ru-RU" altLang="ru-RU" sz="12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065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905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BA82634-A178-4ADF-98D7-486AFEDC6371}" type="slidenum">
              <a:rPr lang="ru-RU" altLang="ru-RU"/>
              <a:pPr eaLnBrk="1" hangingPunct="1"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7295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167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E2EF7A9-3D8F-4CEC-B620-A6484F5AB406}" type="slidenum">
              <a:rPr lang="ru-RU" altLang="ru-RU" sz="1200"/>
              <a:pPr eaLnBrk="1" hangingPunct="1"/>
              <a:t>13</a:t>
            </a:fld>
            <a:endParaRPr lang="ru-RU" altLang="ru-RU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20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749A0-C34F-45B4-8CC9-C8ADF4C99FB5}" type="slidenum">
              <a:rPr lang="ru-RU" altLang="ru-RU" smtClean="0"/>
              <a:pPr/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5179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perva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0"/>
            <a:ext cx="6264275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4953000"/>
            <a:ext cx="8610600" cy="1295400"/>
          </a:xfrm>
        </p:spPr>
        <p:txBody>
          <a:bodyPr/>
          <a:lstStyle>
            <a:lvl1pPr marL="0" indent="0">
              <a:buFontTx/>
              <a:buNone/>
              <a:defRPr sz="3200">
                <a:latin typeface="Century Gothic" pitchFamily="34" charset="0"/>
              </a:defRPr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4495800" cy="4572000"/>
          </a:xfrm>
        </p:spPr>
        <p:txBody>
          <a:bodyPr/>
          <a:lstStyle>
            <a:lvl1pPr>
              <a:defRPr sz="4000">
                <a:latin typeface="Century Gothic" pitchFamily="34" charset="0"/>
              </a:defRPr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1187450" y="6381750"/>
            <a:ext cx="6840538" cy="312738"/>
          </a:xfrm>
        </p:spPr>
        <p:txBody>
          <a:bodyPr/>
          <a:lstStyle>
            <a:lvl1pPr>
              <a:defRPr>
                <a:solidFill>
                  <a:srgbClr val="DDDDDD"/>
                </a:solidFill>
                <a:latin typeface="Century Gothic" panose="020B0502020202020204" pitchFamily="34" charset="0"/>
              </a:defRPr>
            </a:lvl1pPr>
          </a:lstStyle>
          <a:p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>
                <a:solidFill>
                  <a:srgbClr val="DDDDDD"/>
                </a:solidFill>
                <a:latin typeface="Century Gothic" panose="020B0502020202020204" pitchFamily="34" charset="0"/>
              </a:defRPr>
            </a:lvl1pPr>
          </a:lstStyle>
          <a:p>
            <a:fld id="{6A51D4D2-EE27-4515-A045-7A49ADD47A3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874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F54715-4C28-4EC6-9851-E42D3AA594F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10101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1375" y="-26988"/>
            <a:ext cx="1952625" cy="47101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31913" y="-26988"/>
            <a:ext cx="5707062" cy="47101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716A4C-0447-465B-B703-A148A611FA5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89534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225" y="-26988"/>
            <a:ext cx="7343775" cy="15113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331913" y="1736725"/>
            <a:ext cx="1895475" cy="294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379788" y="1736725"/>
            <a:ext cx="1895475" cy="294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200B6E-D57B-4847-B3ED-9752102E118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81672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4B380-159E-42AD-B760-A7A21B7A93A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78229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F01C51-2B50-42B6-A44F-276464D3426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48770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31913" y="1736725"/>
            <a:ext cx="1895475" cy="294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379788" y="1736725"/>
            <a:ext cx="1895475" cy="294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1324EF-9937-49CF-99C3-89E030AD532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4372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DB3147-D4A9-47BA-AD61-7321E1A492E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45727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F9632F-58E8-4FF7-B24B-F75BD803853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41676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05C7FE-9CF2-4FB7-A9E7-34FD814AADE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42938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D66C6D-DD1A-48EC-8EAE-E920B495AC0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49153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E42D1D-792D-46B9-A312-FB0074F8D05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1907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736725"/>
            <a:ext cx="394335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42988" y="6453188"/>
            <a:ext cx="71294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524625"/>
            <a:ext cx="11160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B7"/>
                </a:solidFill>
              </a:defRPr>
            </a:lvl1pPr>
          </a:lstStyle>
          <a:p>
            <a:fld id="{67947928-FD43-4EEC-9737-635CFC44D0DE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00225" y="-26988"/>
            <a:ext cx="7343775" cy="1511301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pic>
        <p:nvPicPr>
          <p:cNvPr id="3078" name="Picture 11" descr="scool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800225" cy="151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CC33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CC33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CC33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CC33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rgbClr val="CC33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CC33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CC33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CC33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CC33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7377" y="0"/>
            <a:ext cx="7343775" cy="1511301"/>
          </a:xfrm>
        </p:spPr>
        <p:txBody>
          <a:bodyPr/>
          <a:lstStyle/>
          <a:p>
            <a:r>
              <a:rPr lang="ru-RU" sz="2400" dirty="0" smtClean="0"/>
              <a:t>ГБОУ Школа № 627 </a:t>
            </a:r>
            <a:br>
              <a:rPr lang="ru-RU" sz="2400" dirty="0" smtClean="0"/>
            </a:br>
            <a:r>
              <a:rPr lang="ru-RU" sz="2400" dirty="0" smtClean="0"/>
              <a:t>Структурное подразделение № </a:t>
            </a:r>
            <a:r>
              <a:rPr lang="ru-RU" sz="2400" dirty="0" smtClean="0"/>
              <a:t>4</a:t>
            </a:r>
            <a:br>
              <a:rPr lang="ru-RU" sz="2400" dirty="0" smtClean="0"/>
            </a:br>
            <a:r>
              <a:rPr lang="ru-RU" sz="2400" dirty="0" err="1" smtClean="0">
                <a:solidFill>
                  <a:srgbClr val="0070C0"/>
                </a:solidFill>
              </a:rPr>
              <a:t>В</a:t>
            </a:r>
            <a:r>
              <a:rPr lang="ru-RU" sz="2400" dirty="0" err="1" smtClean="0">
                <a:solidFill>
                  <a:srgbClr val="0070C0"/>
                </a:solidFill>
              </a:rPr>
              <a:t>альдорфская</a:t>
            </a:r>
            <a:r>
              <a:rPr lang="ru-RU" sz="2400" dirty="0" smtClean="0">
                <a:solidFill>
                  <a:srgbClr val="0070C0"/>
                </a:solidFill>
              </a:rPr>
              <a:t> школа имени А. </a:t>
            </a:r>
            <a:r>
              <a:rPr lang="ru-RU" sz="2400" dirty="0" err="1">
                <a:solidFill>
                  <a:srgbClr val="0070C0"/>
                </a:solidFill>
              </a:rPr>
              <a:t>П</a:t>
            </a:r>
            <a:r>
              <a:rPr lang="ru-RU" sz="2400" dirty="0" err="1" smtClean="0">
                <a:solidFill>
                  <a:srgbClr val="0070C0"/>
                </a:solidFill>
              </a:rPr>
              <a:t>инского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67" t="10792" r="23516" b="30216"/>
          <a:stretch/>
        </p:blipFill>
        <p:spPr>
          <a:xfrm>
            <a:off x="503548" y="1628800"/>
            <a:ext cx="8172909" cy="507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altLang="ru-RU" dirty="0"/>
              <a:t>	</a:t>
            </a:r>
            <a:r>
              <a:rPr lang="ru-RU" altLang="ru-RU" dirty="0" smtClean="0"/>
              <a:t>Индивидуализация оценивания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1792" y="2240868"/>
            <a:ext cx="2696865" cy="2790676"/>
          </a:xfrm>
        </p:spPr>
        <p:txBody>
          <a:bodyPr/>
          <a:lstStyle/>
          <a:p>
            <a:pPr marL="381000" indent="-381000" eaLnBrk="1" hangingPunct="1">
              <a:buFontTx/>
              <a:buNone/>
            </a:pPr>
            <a:r>
              <a:rPr lang="ru-RU" altLang="ru-RU" dirty="0" err="1" smtClean="0">
                <a:solidFill>
                  <a:srgbClr val="FF0000"/>
                </a:solidFill>
              </a:rPr>
              <a:t>Безотметочное</a:t>
            </a:r>
            <a:endParaRPr lang="en-US" altLang="ru-RU" dirty="0">
              <a:solidFill>
                <a:srgbClr val="FF0000"/>
              </a:solidFill>
            </a:endParaRPr>
          </a:p>
          <a:p>
            <a:pPr marL="381000" indent="-381000" eaLnBrk="1" hangingPunct="1">
              <a:buFontTx/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обучение до </a:t>
            </a:r>
            <a:endParaRPr lang="ru-RU" altLang="ru-RU" dirty="0" smtClean="0">
              <a:solidFill>
                <a:srgbClr val="FF0000"/>
              </a:solidFill>
            </a:endParaRPr>
          </a:p>
          <a:p>
            <a:pPr marL="381000" indent="-381000" eaLnBrk="1" hangingPunct="1">
              <a:buFontTx/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8 </a:t>
            </a:r>
            <a:r>
              <a:rPr lang="ru-RU" altLang="ru-RU" dirty="0" smtClean="0">
                <a:solidFill>
                  <a:srgbClr val="FF0000"/>
                </a:solidFill>
              </a:rPr>
              <a:t>класса,</a:t>
            </a:r>
            <a:endParaRPr lang="en-US" altLang="ru-RU" dirty="0" smtClean="0">
              <a:solidFill>
                <a:srgbClr val="FF0000"/>
              </a:solidFill>
            </a:endParaRPr>
          </a:p>
          <a:p>
            <a:pPr marL="381000" indent="-381000" eaLnBrk="1" hangingPunct="1">
              <a:buFontTx/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опирающееся на</a:t>
            </a:r>
            <a:endParaRPr lang="en-US" altLang="ru-RU" dirty="0" smtClean="0">
              <a:solidFill>
                <a:srgbClr val="FF0000"/>
              </a:solidFill>
            </a:endParaRPr>
          </a:p>
          <a:p>
            <a:pPr marL="381000" indent="-381000" eaLnBrk="1" hangingPunct="1">
              <a:buFontTx/>
              <a:buNone/>
            </a:pPr>
            <a:r>
              <a:rPr lang="ru-RU" altLang="ru-RU" dirty="0">
                <a:solidFill>
                  <a:srgbClr val="FF0000"/>
                </a:solidFill>
              </a:rPr>
              <a:t>п</a:t>
            </a:r>
            <a:r>
              <a:rPr lang="ru-RU" altLang="ru-RU" dirty="0" smtClean="0">
                <a:solidFill>
                  <a:srgbClr val="FF0000"/>
                </a:solidFill>
              </a:rPr>
              <a:t>ринципы</a:t>
            </a:r>
            <a:endParaRPr lang="en-US" altLang="ru-RU" dirty="0" smtClean="0">
              <a:solidFill>
                <a:srgbClr val="FF0000"/>
              </a:solidFill>
            </a:endParaRPr>
          </a:p>
          <a:p>
            <a:pPr marL="381000" indent="-381000" eaLnBrk="1" hangingPunct="1">
              <a:buFontTx/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формирующего</a:t>
            </a:r>
            <a:endParaRPr lang="en-US" altLang="ru-RU" dirty="0" smtClean="0">
              <a:solidFill>
                <a:srgbClr val="FF0000"/>
              </a:solidFill>
            </a:endParaRPr>
          </a:p>
          <a:p>
            <a:pPr marL="381000" indent="-381000" eaLnBrk="1" hangingPunct="1">
              <a:buFontTx/>
              <a:buNone/>
            </a:pPr>
            <a:r>
              <a:rPr lang="ru-RU" altLang="ru-RU" dirty="0" smtClean="0">
                <a:solidFill>
                  <a:srgbClr val="FF0000"/>
                </a:solidFill>
              </a:rPr>
              <a:t>оценивания</a:t>
            </a:r>
          </a:p>
        </p:txBody>
      </p:sp>
      <p:pic>
        <p:nvPicPr>
          <p:cNvPr id="25605" name="Picture 5" descr="Портфолио 4 класс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258" y="2795798"/>
            <a:ext cx="1553922" cy="207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 Box 11"/>
          <p:cNvSpPr txBox="1">
            <a:spLocks noChangeArrowheads="1"/>
          </p:cNvSpPr>
          <p:nvPr/>
        </p:nvSpPr>
        <p:spPr bwMode="auto">
          <a:xfrm>
            <a:off x="6497641" y="5200025"/>
            <a:ext cx="185685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solidFill>
                  <a:srgbClr val="00B050"/>
                </a:solidFill>
              </a:rPr>
              <a:t>Защита проектных работ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94" y="1484313"/>
            <a:ext cx="3673059" cy="24334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105" y="3640839"/>
            <a:ext cx="2523518" cy="336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694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созвучии с природными ритмами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3" y="1989775"/>
            <a:ext cx="3007519" cy="269335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Человек в созвучии с природой - методика преподавания опирается на ритмические процессы (ритмы дня, недели, года).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08" y="1989775"/>
            <a:ext cx="3051847" cy="4221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950" y="4314555"/>
            <a:ext cx="3199433" cy="23315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" t="11087" r="2779" b="8955"/>
          <a:stretch/>
        </p:blipFill>
        <p:spPr>
          <a:xfrm>
            <a:off x="229647" y="1760059"/>
            <a:ext cx="1800200" cy="23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2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Становление человека- история развития культуры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363" y="1952836"/>
            <a:ext cx="3960440" cy="241217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С</a:t>
            </a:r>
            <a:r>
              <a:rPr lang="ru-RU" dirty="0" smtClean="0">
                <a:solidFill>
                  <a:srgbClr val="FF0000"/>
                </a:solidFill>
              </a:rPr>
              <a:t>одержание </a:t>
            </a:r>
            <a:r>
              <a:rPr lang="ru-RU" dirty="0">
                <a:solidFill>
                  <a:srgbClr val="FF0000"/>
                </a:solidFill>
              </a:rPr>
              <a:t>образования </a:t>
            </a:r>
            <a:r>
              <a:rPr lang="ru-RU" dirty="0" smtClean="0">
                <a:solidFill>
                  <a:srgbClr val="FF0000"/>
                </a:solidFill>
              </a:rPr>
              <a:t>опирается  </a:t>
            </a:r>
            <a:r>
              <a:rPr lang="ru-RU" dirty="0">
                <a:solidFill>
                  <a:srgbClr val="FF0000"/>
                </a:solidFill>
              </a:rPr>
              <a:t>на духовно-нравственные потребности ребенка с учетом </a:t>
            </a:r>
            <a:r>
              <a:rPr lang="ru-RU" dirty="0" smtClean="0">
                <a:solidFill>
                  <a:srgbClr val="FF0000"/>
                </a:solidFill>
              </a:rPr>
              <a:t> его возрастных </a:t>
            </a:r>
            <a:r>
              <a:rPr lang="ru-RU" dirty="0" smtClean="0">
                <a:solidFill>
                  <a:srgbClr val="FF0000"/>
                </a:solidFill>
              </a:rPr>
              <a:t>особенностей.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5" descr="IMG_3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9" y="4104181"/>
            <a:ext cx="39592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00808"/>
            <a:ext cx="4538534" cy="30243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39454" y="542339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Личностное развитие </a:t>
            </a:r>
            <a:r>
              <a:rPr lang="ru-RU" sz="2000" dirty="0" smtClean="0">
                <a:solidFill>
                  <a:srgbClr val="FF0000"/>
                </a:solidFill>
              </a:rPr>
              <a:t>соотносится </a:t>
            </a:r>
            <a:r>
              <a:rPr lang="ru-RU" sz="2000" dirty="0">
                <a:solidFill>
                  <a:srgbClr val="FF0000"/>
                </a:solidFill>
              </a:rPr>
              <a:t>с историей развития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366772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00225" y="-54371"/>
            <a:ext cx="7343775" cy="1511301"/>
          </a:xfrm>
        </p:spPr>
        <p:txBody>
          <a:bodyPr/>
          <a:lstStyle/>
          <a:p>
            <a:pPr eaLnBrk="1" hangingPunct="1"/>
            <a:r>
              <a:rPr lang="ru-RU" dirty="0" smtClean="0"/>
              <a:t>Искусство – душа  школы</a:t>
            </a:r>
            <a:endParaRPr lang="ru-RU" altLang="ru-RU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1780" y="1880395"/>
            <a:ext cx="2304255" cy="1728788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</a:rPr>
              <a:t>Образный подход к преподаванию </a:t>
            </a:r>
            <a:r>
              <a:rPr lang="ru-RU" sz="2400" dirty="0" smtClean="0">
                <a:solidFill>
                  <a:srgbClr val="FF0000"/>
                </a:solidFill>
              </a:rPr>
              <a:t>предметов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3316" name="Picture 7" descr="СловоАнтони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233488"/>
            <a:ext cx="363537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 descr="доска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933825"/>
            <a:ext cx="38862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 descr="Календарь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3860800"/>
            <a:ext cx="18938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5" descr="портре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33" y="1575594"/>
            <a:ext cx="2205038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3" descr="Равновес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933825"/>
            <a:ext cx="1878013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225" y="0"/>
            <a:ext cx="7343775" cy="1511301"/>
          </a:xfrm>
        </p:spPr>
        <p:txBody>
          <a:bodyPr/>
          <a:lstStyle/>
          <a:p>
            <a:r>
              <a:rPr lang="ru-RU" dirty="0" smtClean="0"/>
              <a:t>Художественный подход во всем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5596" y="1774087"/>
            <a:ext cx="4302360" cy="114884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Тесная </a:t>
            </a:r>
            <a:r>
              <a:rPr lang="ru-RU" dirty="0">
                <a:solidFill>
                  <a:srgbClr val="FF0000"/>
                </a:solidFill>
              </a:rPr>
              <a:t>интеграция предметов художественно-эстетического цикла со всеми предметами школьной </a:t>
            </a:r>
            <a:r>
              <a:rPr lang="ru-RU" dirty="0" smtClean="0">
                <a:solidFill>
                  <a:srgbClr val="FF0000"/>
                </a:solidFill>
              </a:rPr>
              <a:t>программы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12" y="3185713"/>
            <a:ext cx="4968044" cy="33136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537" y="3185713"/>
            <a:ext cx="2016980" cy="3284984"/>
          </a:xfrm>
          <a:prstGeom prst="rect">
            <a:avLst/>
          </a:prstGeom>
        </p:spPr>
      </p:pic>
      <p:pic>
        <p:nvPicPr>
          <p:cNvPr id="7" name="Picture 8" descr="fleyt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677" y="1130072"/>
            <a:ext cx="24130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13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altLang="ru-RU" dirty="0" smtClean="0"/>
              <a:t>		</a:t>
            </a:r>
            <a:r>
              <a:rPr lang="ru-RU" altLang="ru-RU" dirty="0" smtClean="0"/>
              <a:t>Д</a:t>
            </a:r>
            <a:r>
              <a:rPr lang="ru-RU" altLang="ru-RU" dirty="0" smtClean="0"/>
              <a:t>вижение - жизнь</a:t>
            </a:r>
            <a:endParaRPr lang="ru-RU" altLang="ru-RU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350" y="1786373"/>
            <a:ext cx="3924176" cy="17636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dirty="0" smtClean="0">
                <a:solidFill>
                  <a:srgbClr val="E20000"/>
                </a:solidFill>
              </a:rPr>
              <a:t>Соединение принципов художественного подхода и </a:t>
            </a:r>
            <a:r>
              <a:rPr lang="ru-RU" altLang="ru-RU" dirty="0" err="1" smtClean="0">
                <a:solidFill>
                  <a:srgbClr val="E20000"/>
                </a:solidFill>
              </a:rPr>
              <a:t>здоровьесберегающих</a:t>
            </a:r>
            <a:r>
              <a:rPr lang="ru-RU" altLang="ru-RU" dirty="0" smtClean="0">
                <a:solidFill>
                  <a:srgbClr val="E20000"/>
                </a:solidFill>
              </a:rPr>
              <a:t> технологий.</a:t>
            </a:r>
          </a:p>
        </p:txBody>
      </p:sp>
      <p:pic>
        <p:nvPicPr>
          <p:cNvPr id="15365" name="Picture 7" descr="IMG_22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699" y="1304146"/>
            <a:ext cx="3636963" cy="272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 descr="248_48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698" y="4127515"/>
            <a:ext cx="3708400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4" y="3176972"/>
            <a:ext cx="4763077" cy="3176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Ремесла  и практики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4067" y="1469511"/>
            <a:ext cx="3375825" cy="3636404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Включение школьного образования в широкий практический и социальный контекст посредством трудового воспитания на уроках рукоделия, ручного труда, практиках: краеведческой, сельскохозяйственной, геодезической, языковой, социальной</a:t>
            </a: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4" name="Picture 6" descr="фотульки 0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1" r="12000" b="18993"/>
          <a:stretch>
            <a:fillRect/>
          </a:stretch>
        </p:blipFill>
        <p:spPr bwMode="auto">
          <a:xfrm>
            <a:off x="4391980" y="4437112"/>
            <a:ext cx="4392612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учитель\Documents\Анна Алхазова\Школа разная работа\Фото и презентации ГЭП\хлеб\фото 2010-2011 196 ред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1" t="18797" r="11868"/>
          <a:stretch>
            <a:fillRect/>
          </a:stretch>
        </p:blipFill>
        <p:spPr bwMode="auto">
          <a:xfrm>
            <a:off x="6840252" y="1160748"/>
            <a:ext cx="2176463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03" y="2528900"/>
            <a:ext cx="2172351" cy="32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29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педагогической коллегии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2" y="2420888"/>
            <a:ext cx="3943350" cy="29464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Коллегиальная работа учителей с целью профессионального развития и постоянного обновления педагогики через углубление познания психофизиологии ребенка</a:t>
            </a:r>
          </a:p>
          <a:p>
            <a:r>
              <a:rPr lang="ru-RU" dirty="0">
                <a:solidFill>
                  <a:srgbClr val="FF0000"/>
                </a:solidFill>
              </a:rPr>
              <a:t> П</a:t>
            </a:r>
            <a:r>
              <a:rPr lang="ru-RU" dirty="0" smtClean="0">
                <a:solidFill>
                  <a:srgbClr val="FF0000"/>
                </a:solidFill>
              </a:rPr>
              <a:t>роведение классных конференций с целью организации целостного педагогического процесса.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52" y="2420888"/>
            <a:ext cx="5003832" cy="333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5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Родители и школа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6727" y="4617131"/>
            <a:ext cx="3943350" cy="29464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Важная роль семьи в образовательном процессе, совместная работа родителей и учителей, посвященная общей задаче воспитания 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48" y="3356628"/>
            <a:ext cx="4855742" cy="3241513"/>
          </a:xfrm>
          <a:prstGeom prst="rect">
            <a:avLst/>
          </a:prstGeom>
        </p:spPr>
      </p:pic>
      <p:pic>
        <p:nvPicPr>
          <p:cNvPr id="7" name="Picture 24" descr="IMG_53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15" y="1736219"/>
            <a:ext cx="3313113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154" y="1565154"/>
            <a:ext cx="2400929" cy="159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4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/>
              <a:t> </a:t>
            </a:r>
            <a:r>
              <a:rPr lang="ru-RU" altLang="ru-RU" dirty="0" smtClean="0"/>
              <a:t>И в результате…</a:t>
            </a:r>
          </a:p>
        </p:txBody>
      </p:sp>
      <p:pic>
        <p:nvPicPr>
          <p:cNvPr id="21507" name="Picture 8" descr="perva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970338"/>
            <a:ext cx="4248150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Павл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1233488"/>
            <a:ext cx="3887787" cy="317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Цитата Дарьяны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3944">
            <a:off x="881063" y="1698625"/>
            <a:ext cx="4284662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8" name="AutoShape 14"/>
          <p:cNvSpPr>
            <a:spLocks noChangeArrowheads="1"/>
          </p:cNvSpPr>
          <p:nvPr/>
        </p:nvSpPr>
        <p:spPr bwMode="auto">
          <a:xfrm rot="-1900776">
            <a:off x="3851275" y="4365625"/>
            <a:ext cx="4464050" cy="2008188"/>
          </a:xfrm>
          <a:prstGeom prst="curvedUpArrow">
            <a:avLst>
              <a:gd name="adj1" fmla="val 26902"/>
              <a:gd name="adj2" fmla="val 26902"/>
              <a:gd name="adj3" fmla="val 14472"/>
            </a:avLst>
          </a:prstGeom>
          <a:solidFill>
            <a:srgbClr val="FF0101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>
                <a:solidFill>
                  <a:srgbClr val="E20000"/>
                </a:solidFill>
              </a:rPr>
              <a:t>11</a:t>
            </a:r>
            <a:r>
              <a:rPr lang="ru-RU" altLang="ru-RU">
                <a:solidFill>
                  <a:srgbClr val="E20000"/>
                </a:solidFill>
              </a:rPr>
              <a:t> лет</a:t>
            </a:r>
          </a:p>
        </p:txBody>
      </p:sp>
      <p:sp>
        <p:nvSpPr>
          <p:cNvPr id="21511" name="Rectangle 1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14235" y="-7938"/>
            <a:ext cx="7343775" cy="1511301"/>
          </a:xfrm>
        </p:spPr>
        <p:txBody>
          <a:bodyPr/>
          <a:lstStyle/>
          <a:p>
            <a:pPr eaLnBrk="1" hangingPunct="1"/>
            <a:r>
              <a:rPr lang="ru-RU" sz="3600" dirty="0"/>
              <a:t>Московская </a:t>
            </a:r>
            <a:r>
              <a:rPr lang="ru-RU" sz="3600" dirty="0" err="1"/>
              <a:t>вальдорфская</a:t>
            </a:r>
            <a:r>
              <a:rPr lang="ru-RU" sz="3600" dirty="0"/>
              <a:t> школа</a:t>
            </a:r>
            <a:endParaRPr lang="ru-RU" altLang="ru-RU" sz="3600" b="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47" y="2276872"/>
            <a:ext cx="3203848" cy="29142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  Московская </a:t>
            </a:r>
            <a:r>
              <a:rPr lang="ru-RU" dirty="0" err="1" smtClean="0">
                <a:solidFill>
                  <a:srgbClr val="FF0000"/>
                </a:solidFill>
              </a:rPr>
              <a:t>вальдорфская</a:t>
            </a:r>
            <a:r>
              <a:rPr lang="ru-RU" dirty="0" smtClean="0">
                <a:solidFill>
                  <a:srgbClr val="FF0000"/>
                </a:solidFill>
              </a:rPr>
              <a:t> школа существует с 1992 года. С 2013 года входит в состав школьного комплекса (ГБОУ Школа № 627)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 В </a:t>
            </a:r>
            <a:r>
              <a:rPr lang="ru-RU" dirty="0">
                <a:solidFill>
                  <a:srgbClr val="FF0000"/>
                </a:solidFill>
              </a:rPr>
              <a:t>2017-2018 учебном году в школе обучается 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656 учеников в 22 </a:t>
            </a:r>
            <a:r>
              <a:rPr lang="ru-RU" dirty="0" smtClean="0">
                <a:solidFill>
                  <a:srgbClr val="FF0000"/>
                </a:solidFill>
              </a:rPr>
              <a:t>классах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в двух зданиях.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altLang="ru-RU" b="1" dirty="0" smtClean="0">
              <a:solidFill>
                <a:srgbClr val="E20000"/>
              </a:solidFill>
            </a:endParaRPr>
          </a:p>
        </p:txBody>
      </p:sp>
      <p:pic>
        <p:nvPicPr>
          <p:cNvPr id="6148" name="Picture 4" descr="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0" b="6190"/>
          <a:stretch>
            <a:fillRect/>
          </a:stretch>
        </p:blipFill>
        <p:spPr bwMode="auto">
          <a:xfrm>
            <a:off x="3253354" y="3043121"/>
            <a:ext cx="5904656" cy="360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Спасибо!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07916" y="6057292"/>
            <a:ext cx="3528392" cy="61206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dirty="0" smtClean="0"/>
              <a:t>Выпускники школы</a:t>
            </a:r>
            <a:endParaRPr lang="ru-RU" altLang="ru-RU" dirty="0" smtClean="0"/>
          </a:p>
        </p:txBody>
      </p:sp>
      <p:pic>
        <p:nvPicPr>
          <p:cNvPr id="22532" name="Picture 4" descr="z_daa82f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52836"/>
            <a:ext cx="5616575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ru-RU" dirty="0"/>
              <a:t>	</a:t>
            </a:r>
            <a:r>
              <a:rPr lang="ru-RU" altLang="ru-RU" sz="4000" dirty="0" smtClean="0"/>
              <a:t>Начальная школа</a:t>
            </a:r>
          </a:p>
        </p:txBody>
      </p:sp>
      <p:pic>
        <p:nvPicPr>
          <p:cNvPr id="8195" name="Picture 4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9" b="4634"/>
          <a:stretch>
            <a:fillRect/>
          </a:stretch>
        </p:blipFill>
        <p:spPr bwMode="auto">
          <a:xfrm>
            <a:off x="611560" y="1674123"/>
            <a:ext cx="7178848" cy="419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-1454" y="5934075"/>
            <a:ext cx="8661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ru-RU" altLang="ru-RU" dirty="0">
                <a:solidFill>
                  <a:srgbClr val="E20000"/>
                </a:solidFill>
              </a:rPr>
              <a:t>Игровая развивающая среда начальной школы: дизайн-проект разработан и выполнен родителями и </a:t>
            </a:r>
            <a:r>
              <a:rPr lang="ru-RU" altLang="ru-RU" dirty="0" smtClean="0">
                <a:solidFill>
                  <a:srgbClr val="E20000"/>
                </a:solidFill>
              </a:rPr>
              <a:t>учителями</a:t>
            </a:r>
            <a:endParaRPr lang="ru-RU" altLang="ru-RU" dirty="0">
              <a:solidFill>
                <a:srgbClr val="E20000"/>
              </a:solidFill>
            </a:endParaRPr>
          </a:p>
          <a:p>
            <a:pPr eaLnBrk="1" hangingPunct="1"/>
            <a:endParaRPr lang="ru-RU" altLang="ru-RU" dirty="0">
              <a:solidFill>
                <a:srgbClr val="E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609148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00225" y="0"/>
            <a:ext cx="7343775" cy="1511301"/>
          </a:xfrm>
        </p:spPr>
        <p:txBody>
          <a:bodyPr/>
          <a:lstStyle/>
          <a:p>
            <a:pPr algn="l"/>
            <a:r>
              <a:rPr lang="ru-RU" altLang="ru-RU" dirty="0"/>
              <a:t>	</a:t>
            </a:r>
            <a:r>
              <a:rPr lang="ru-RU" altLang="ru-RU" dirty="0" smtClean="0"/>
              <a:t>	</a:t>
            </a:r>
            <a:r>
              <a:rPr lang="ru-RU" altLang="ru-RU" sz="4000" dirty="0" smtClean="0"/>
              <a:t>Основная школа</a:t>
            </a:r>
          </a:p>
        </p:txBody>
      </p:sp>
      <p:pic>
        <p:nvPicPr>
          <p:cNvPr id="9219" name="Picture 4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1" b="6108"/>
          <a:stretch>
            <a:fillRect/>
          </a:stretch>
        </p:blipFill>
        <p:spPr bwMode="auto">
          <a:xfrm>
            <a:off x="575556" y="1503364"/>
            <a:ext cx="7884876" cy="449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-54006" y="5994538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rgbClr val="E20000"/>
                </a:solidFill>
              </a:rPr>
              <a:t>На этаже выставка детских работ:  рабочих тетрадей, керамики, живописи.</a:t>
            </a:r>
          </a:p>
          <a:p>
            <a:pPr eaLnBrk="1" hangingPunct="1"/>
            <a:endParaRPr lang="ru-RU" altLang="ru-RU" dirty="0">
              <a:solidFill>
                <a:srgbClr val="E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04897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altLang="ru-RU" dirty="0"/>
              <a:t>	</a:t>
            </a:r>
            <a:r>
              <a:rPr lang="ru-RU" altLang="ru-RU" dirty="0" smtClean="0"/>
              <a:t>	</a:t>
            </a:r>
            <a:r>
              <a:rPr lang="ru-RU" altLang="ru-RU" sz="4000" dirty="0" smtClean="0"/>
              <a:t>Старшая школа</a:t>
            </a:r>
          </a:p>
        </p:txBody>
      </p:sp>
      <p:pic>
        <p:nvPicPr>
          <p:cNvPr id="10243" name="Picture 4" descr="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2" b="8064"/>
          <a:stretch>
            <a:fillRect/>
          </a:stretch>
        </p:blipFill>
        <p:spPr bwMode="auto">
          <a:xfrm>
            <a:off x="287338" y="1557338"/>
            <a:ext cx="8605837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0" y="62738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solidFill>
                  <a:srgbClr val="E20000"/>
                </a:solidFill>
              </a:rPr>
              <a:t>«Музей увлекательной науки» - интерактивная экспозиция «Вода и жизнь»</a:t>
            </a:r>
          </a:p>
        </p:txBody>
      </p:sp>
    </p:spTree>
    <p:extLst>
      <p:ext uri="{BB962C8B-B14F-4D97-AF65-F5344CB8AC3E}">
        <p14:creationId xmlns:p14="http://schemas.microsoft.com/office/powerpoint/2010/main" val="808673834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Девиз школы:</a:t>
            </a:r>
            <a:br>
              <a:rPr lang="ru-RU" altLang="ru-RU" dirty="0" smtClean="0"/>
            </a:br>
            <a:r>
              <a:rPr lang="ru-RU" altLang="ru-RU" dirty="0" smtClean="0"/>
              <a:t>«</a:t>
            </a:r>
            <a:r>
              <a:rPr lang="ru-RU" altLang="ru-RU" dirty="0" smtClean="0"/>
              <a:t>Каждый </a:t>
            </a:r>
            <a:r>
              <a:rPr lang="ru-RU" altLang="ru-RU" dirty="0" smtClean="0"/>
              <a:t>ребенок </a:t>
            </a:r>
            <a:r>
              <a:rPr lang="ru-RU" altLang="ru-RU" dirty="0" smtClean="0"/>
              <a:t>успешен»</a:t>
            </a:r>
            <a:endParaRPr lang="ru-RU" altLang="ru-RU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47925" y="1484313"/>
            <a:ext cx="6696075" cy="2946400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Совместное обучение детей с разными возможностями</a:t>
            </a:r>
          </a:p>
          <a:p>
            <a:pPr eaLnBrk="1" hangingPunct="1"/>
            <a:r>
              <a:rPr lang="ru-RU" altLang="ru-RU" dirty="0" smtClean="0"/>
              <a:t>Раскрытие и развитие способностей всех детей</a:t>
            </a:r>
          </a:p>
          <a:p>
            <a:pPr eaLnBrk="1" hangingPunct="1"/>
            <a:r>
              <a:rPr lang="ru-RU" altLang="ru-RU" dirty="0" smtClean="0"/>
              <a:t>Повышение жизненных шансов каждого ребенка</a:t>
            </a:r>
          </a:p>
        </p:txBody>
      </p:sp>
      <p:pic>
        <p:nvPicPr>
          <p:cNvPr id="7172" name="Picture 10" descr="P2180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628775"/>
            <a:ext cx="19748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4" descr="медюк кост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3028950"/>
            <a:ext cx="252095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2" descr="Костомахин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37063"/>
            <a:ext cx="1982787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4" descr="подружк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2924175"/>
            <a:ext cx="3025775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9" descr="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968750"/>
            <a:ext cx="1938338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800225" y="0"/>
            <a:ext cx="7343775" cy="1511301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800" b="1" dirty="0">
                <a:solidFill>
                  <a:schemeClr val="bg1"/>
                </a:solidFill>
              </a:rPr>
              <a:t>	О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сновные педагогические 			принципы      </a:t>
            </a:r>
            <a:endParaRPr lang="ru-RU" altLang="ru-RU" sz="2800" b="1" dirty="0">
              <a:solidFill>
                <a:schemeClr val="bg1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816839" y="1511301"/>
            <a:ext cx="1847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E20000"/>
                </a:solidFill>
              </a:rPr>
              <a:t/>
            </a:r>
            <a:br>
              <a:rPr lang="ru-RU" altLang="ru-RU" sz="2400" b="1" dirty="0">
                <a:solidFill>
                  <a:srgbClr val="E20000"/>
                </a:solidFill>
              </a:rPr>
            </a:br>
            <a:endParaRPr lang="ru-RU" altLang="ru-RU" sz="2400" b="1" dirty="0">
              <a:solidFill>
                <a:srgbClr val="E2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2342298"/>
            <a:ext cx="5724128" cy="381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33189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Классный учитель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6581" y="1775309"/>
            <a:ext cx="3943350" cy="29464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solidFill>
                <a:srgbClr val="E2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E20000"/>
                </a:solidFill>
              </a:rPr>
              <a:t>Принцип классного </a:t>
            </a:r>
            <a:r>
              <a:rPr lang="ru-RU" altLang="ru-RU" dirty="0" smtClean="0">
                <a:solidFill>
                  <a:srgbClr val="E20000"/>
                </a:solidFill>
              </a:rPr>
              <a:t>учителя,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 smtClean="0">
                <a:solidFill>
                  <a:srgbClr val="E20000"/>
                </a:solidFill>
              </a:rPr>
              <a:t>ведущего основные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 smtClean="0">
                <a:solidFill>
                  <a:srgbClr val="E20000"/>
                </a:solidFill>
              </a:rPr>
              <a:t>предметы </a:t>
            </a:r>
            <a:r>
              <a:rPr lang="ru-RU" altLang="ru-RU" dirty="0">
                <a:solidFill>
                  <a:srgbClr val="E20000"/>
                </a:solidFill>
              </a:rPr>
              <a:t>с 1 по 6 (7 ) класс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82" y="1542356"/>
            <a:ext cx="5040052" cy="33617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880484"/>
            <a:ext cx="4464042" cy="297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6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ru-RU" altLang="ru-RU" dirty="0" smtClean="0"/>
              <a:t>		Метод погружения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611560" y="1664804"/>
            <a:ext cx="388843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>
                <a:solidFill>
                  <a:srgbClr val="E20000"/>
                </a:solidFill>
              </a:rPr>
              <a:t>Преподавание ряда предметов учебными модулями ( эпохами) в течении 2-3 недель </a:t>
            </a:r>
          </a:p>
          <a:p>
            <a:pPr eaLnBrk="1" hangingPunct="1"/>
            <a:r>
              <a:rPr lang="ru-RU" altLang="ru-RU" dirty="0" smtClean="0">
                <a:solidFill>
                  <a:srgbClr val="E20000"/>
                </a:solidFill>
              </a:rPr>
              <a:t>(метод погружения)</a:t>
            </a:r>
            <a:endParaRPr lang="ru-RU" altLang="ru-RU" dirty="0">
              <a:solidFill>
                <a:srgbClr val="E2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64" y="1538226"/>
            <a:ext cx="5058517" cy="33740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15" y="3933056"/>
            <a:ext cx="4146177" cy="27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96604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cationGeneral1">
  <a:themeElements>
    <a:clrScheme name="EducationGeneral1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ducationGeneral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ucationGeneral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ucationGeneral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ucationGeneral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ucationGeneral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ucationGeneral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ucationGeneral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ucationGeneral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nova5000</Template>
  <TotalTime>2674</TotalTime>
  <Words>335</Words>
  <Application>Microsoft Office PowerPoint</Application>
  <PresentationFormat>Экран (4:3)</PresentationFormat>
  <Paragraphs>61</Paragraphs>
  <Slides>20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Century Gothic</vt:lpstr>
      <vt:lpstr>EducationGeneral1</vt:lpstr>
      <vt:lpstr>ГБОУ Школа № 627  Структурное подразделение № 4 Вальдорфская школа имени А. Пинского</vt:lpstr>
      <vt:lpstr>Московская вальдорфская школа</vt:lpstr>
      <vt:lpstr> Начальная школа</vt:lpstr>
      <vt:lpstr>  Основная школа</vt:lpstr>
      <vt:lpstr>  Старшая школа</vt:lpstr>
      <vt:lpstr>Девиз школы: «Каждый ребенок успешен»</vt:lpstr>
      <vt:lpstr>Презентация PowerPoint</vt:lpstr>
      <vt:lpstr>Классный учитель</vt:lpstr>
      <vt:lpstr>  Метод погружения</vt:lpstr>
      <vt:lpstr> Индивидуализация оценивания</vt:lpstr>
      <vt:lpstr>В созвучии с природными ритмами</vt:lpstr>
      <vt:lpstr>Становление человека- история развития культуры</vt:lpstr>
      <vt:lpstr>Искусство – душа  школы</vt:lpstr>
      <vt:lpstr>Художественный подход во всем</vt:lpstr>
      <vt:lpstr>  Движение - жизнь</vt:lpstr>
      <vt:lpstr>Ремесла  и практики</vt:lpstr>
      <vt:lpstr>Работа педагогической коллегии</vt:lpstr>
      <vt:lpstr>Родители и школа</vt:lpstr>
      <vt:lpstr> И в результате…</vt:lpstr>
      <vt:lpstr>Спасибо!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Дети и учителя как творцы школьного уклада и образовательной среды</dc:title>
  <dc:creator>Сергей</dc:creator>
  <cp:lastModifiedBy>Домашний</cp:lastModifiedBy>
  <cp:revision>256</cp:revision>
  <dcterms:created xsi:type="dcterms:W3CDTF">2006-08-20T06:32:14Z</dcterms:created>
  <dcterms:modified xsi:type="dcterms:W3CDTF">2018-05-09T18:24:40Z</dcterms:modified>
</cp:coreProperties>
</file>