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12"/>
  </p:notesMasterIdLst>
  <p:sldIdLst>
    <p:sldId id="256" r:id="rId2"/>
    <p:sldId id="296" r:id="rId3"/>
    <p:sldId id="298" r:id="rId4"/>
    <p:sldId id="308" r:id="rId5"/>
    <p:sldId id="309" r:id="rId6"/>
    <p:sldId id="314" r:id="rId7"/>
    <p:sldId id="312" r:id="rId8"/>
    <p:sldId id="313" r:id="rId9"/>
    <p:sldId id="310" r:id="rId10"/>
    <p:sldId id="306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C6DB85-B7AE-4F33-9200-F6E428DFAC4E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5E9213B-C0B3-4288-A737-C7E6972726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382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9F740-61F5-4D3C-A6FB-6F0E6F9A247D}" type="datetimeFigureOut">
              <a:rPr lang="ru-RU" smtClean="0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DC215-9ED4-4FF8-8F45-2B88D760C1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77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59A1B-3DE6-4D51-A0D3-B2EAE43F4D27}" type="datetimeFigureOut">
              <a:rPr lang="ru-RU" smtClean="0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851ED-0682-477B-8C24-D34DD26F7DA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5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1F2C2-BCB8-4836-8D2F-48913D864CC5}" type="datetimeFigureOut">
              <a:rPr lang="ru-RU" smtClean="0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6290E-7EEE-410B-A2A4-F5914B2CAE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05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90923A-701E-4E0B-910F-0DE7E8893EB2}" type="datetimeFigureOut">
              <a:rPr lang="ru-RU" smtClean="0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76F0F-699A-44AF-8974-9542BDCECA5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40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F9E6D-23DA-469C-B091-169F52777ACC}" type="datetimeFigureOut">
              <a:rPr lang="ru-RU" smtClean="0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8ABA5-E52B-4587-AD19-170F4E8ABB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025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0ADB56-C593-4050-9BD7-1E33F1B85C20}" type="datetimeFigureOut">
              <a:rPr lang="ru-RU" smtClean="0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15405-7DA9-44F3-9BFC-3F877C5C634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8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C8687B-1148-4632-9CC1-65F4C45926C2}" type="datetimeFigureOut">
              <a:rPr lang="ru-RU" smtClean="0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3B892-E20E-4AD2-9D50-2232395145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28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04DFF2-CA4E-4C78-B073-3DA201301AF2}" type="datetimeFigureOut">
              <a:rPr lang="ru-RU" smtClean="0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2CC1-B05C-4980-9059-4529FC44A3F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96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D55B8-9931-4558-817D-03FB72BF7F09}" type="datetimeFigureOut">
              <a:rPr lang="ru-RU" smtClean="0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24537-9D05-4429-B07F-237973BA936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96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6AAEA-ECDF-4CDB-9208-48300051D48A}" type="datetimeFigureOut">
              <a:rPr lang="ru-RU" smtClean="0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C26E2-1FBE-4251-ADEC-CAF3D3FC78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02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0A716-361E-43E3-9967-13E2E3F3CDE7}" type="datetimeFigureOut">
              <a:rPr lang="ru-RU" smtClean="0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E98E0-A23E-4C75-B190-101B7C77A5E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720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2B45E6-B6F1-4619-905B-1EEA1C0E4FEB}" type="datetimeFigureOut">
              <a:rPr lang="ru-RU" smtClean="0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397658-74AB-4846-8A08-1279EB12D77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11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675" y="2133600"/>
            <a:ext cx="7775575" cy="790575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«ЛИНГВОКУЛЬТУРОЛОГИЯ </a:t>
            </a:r>
            <a:b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В </a:t>
            </a:r>
            <a:b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МУЗЫКЕ</a:t>
            </a:r>
            <a:r>
              <a:rPr lang="ru-RU" sz="31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»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4813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+mj-lt"/>
              </a:rPr>
              <a:t>ГБОУ </a:t>
            </a:r>
            <a:r>
              <a:rPr lang="ru-RU" sz="2000" b="1" dirty="0" smtClean="0">
                <a:latin typeface="+mj-lt"/>
              </a:rPr>
              <a:t>«Школа </a:t>
            </a:r>
            <a:r>
              <a:rPr lang="ru-RU" sz="2000" b="1" dirty="0">
                <a:latin typeface="+mj-lt"/>
              </a:rPr>
              <a:t>№ </a:t>
            </a:r>
            <a:r>
              <a:rPr lang="ru-RU" sz="2000" b="1" dirty="0" smtClean="0">
                <a:latin typeface="+mj-lt"/>
              </a:rPr>
              <a:t>627 им. Генерала Д.Д. Лелюшенко»</a:t>
            </a:r>
            <a:endParaRPr lang="ru-RU" sz="2000" b="1" dirty="0"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latin typeface="+mj-lt"/>
              </a:rPr>
              <a:t>СП 4 </a:t>
            </a:r>
            <a:r>
              <a:rPr lang="ru-RU" sz="2000" b="1" dirty="0">
                <a:latin typeface="+mj-lt"/>
              </a:rPr>
              <a:t>«Вальдорфская школа имени А.А.Пинского»</a:t>
            </a:r>
            <a:endParaRPr lang="en-US" sz="2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1918" y="4149080"/>
            <a:ext cx="4499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+mj-lt"/>
              </a:rPr>
              <a:t>Проект ученика </a:t>
            </a:r>
            <a:r>
              <a:rPr lang="ru-RU" sz="2400" b="1" dirty="0" smtClean="0">
                <a:latin typeface="+mj-lt"/>
              </a:rPr>
              <a:t>11 «Н» </a:t>
            </a:r>
            <a:r>
              <a:rPr lang="ru-RU" sz="2400" b="1" dirty="0">
                <a:latin typeface="+mj-lt"/>
              </a:rPr>
              <a:t>класса </a:t>
            </a:r>
          </a:p>
          <a:p>
            <a:pPr>
              <a:defRPr/>
            </a:pPr>
            <a:r>
              <a:rPr lang="ru-RU" sz="2400" b="1" dirty="0" err="1">
                <a:latin typeface="+mj-lt"/>
              </a:rPr>
              <a:t>Васюковича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Льва Максимовича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1" y="4989094"/>
            <a:ext cx="4733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+mj-lt"/>
              </a:rPr>
              <a:t>Руководитель проекта </a:t>
            </a:r>
          </a:p>
          <a:p>
            <a:pPr>
              <a:defRPr/>
            </a:pPr>
            <a:r>
              <a:rPr lang="ru-RU" sz="2400" b="1" dirty="0" err="1">
                <a:latin typeface="+mj-lt"/>
              </a:rPr>
              <a:t>Ксензова</a:t>
            </a:r>
            <a:r>
              <a:rPr lang="ru-RU" sz="2400" b="1" dirty="0">
                <a:latin typeface="+mj-lt"/>
              </a:rPr>
              <a:t> Евгения </a:t>
            </a:r>
            <a:r>
              <a:rPr lang="ru-RU" sz="2400" b="1" dirty="0" smtClean="0">
                <a:latin typeface="+mj-lt"/>
              </a:rPr>
              <a:t>Владимировна,</a:t>
            </a:r>
          </a:p>
          <a:p>
            <a:pPr>
              <a:defRPr/>
            </a:pPr>
            <a:r>
              <a:rPr lang="ru-RU" sz="2400" dirty="0" smtClean="0">
                <a:latin typeface="+mj-lt"/>
              </a:rPr>
              <a:t>учитель английского языка</a:t>
            </a:r>
            <a:endParaRPr lang="ru-RU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67450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  <a:cs typeface="+mn-cs"/>
              </a:rPr>
              <a:t>Москва 2016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7" y="2967005"/>
            <a:ext cx="4261461" cy="21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611188" y="14128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Спасибо за внимание!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645358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Задачи проекта: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48472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/>
              <a:t>Рассмотреть тексты песен с позиций науки </a:t>
            </a:r>
            <a:r>
              <a:rPr lang="ru-RU" altLang="ru-RU" dirty="0" err="1" smtClean="0"/>
              <a:t>лингвокультурологии</a:t>
            </a:r>
            <a:r>
              <a:rPr lang="ru-RU" altLang="ru-RU" dirty="0" smtClean="0"/>
              <a:t>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/>
              <a:t>Увидеть скрытые в тексте культурные, исторические факты и межтекстовые связи;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/>
              <a:t>Осознать единство «язык – зеркало культуры»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Этапы работы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altLang="ru-RU" dirty="0" smtClean="0"/>
              <a:t>1. Отбор </a:t>
            </a:r>
            <a:r>
              <a:rPr lang="ru-RU" altLang="ru-RU" dirty="0" smtClean="0"/>
              <a:t>и перевод </a:t>
            </a:r>
            <a:r>
              <a:rPr lang="ru-RU" altLang="ru-RU" dirty="0"/>
              <a:t>текстов: подстрочник,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altLang="ru-RU" dirty="0" smtClean="0"/>
              <a:t>2. Выявление </a:t>
            </a:r>
            <a:r>
              <a:rPr lang="ru-RU" altLang="ru-RU" dirty="0"/>
              <a:t>единиц (лексических, текстовых) </a:t>
            </a:r>
            <a:r>
              <a:rPr lang="en-US" altLang="ru-RU" dirty="0" smtClean="0"/>
              <a:t> </a:t>
            </a:r>
            <a:r>
              <a:rPr lang="ru-RU" altLang="ru-RU" dirty="0" smtClean="0"/>
              <a:t>для </a:t>
            </a:r>
            <a:r>
              <a:rPr lang="ru-RU" altLang="ru-RU" dirty="0"/>
              <a:t>анализа,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altLang="ru-RU" dirty="0" smtClean="0"/>
              <a:t>3. Анализ </a:t>
            </a:r>
            <a:r>
              <a:rPr lang="ru-RU" altLang="ru-RU" dirty="0"/>
              <a:t>выявленных </a:t>
            </a:r>
            <a:r>
              <a:rPr lang="ru-RU" altLang="ru-RU" dirty="0" smtClean="0"/>
              <a:t>единиц с позиций  </a:t>
            </a:r>
            <a:r>
              <a:rPr lang="ru-RU" altLang="ru-RU" dirty="0" err="1" smtClean="0"/>
              <a:t>лингвокультурологии</a:t>
            </a:r>
            <a:r>
              <a:rPr lang="ru-RU" altLang="ru-RU" dirty="0" smtClean="0"/>
              <a:t>,</a:t>
            </a:r>
            <a:endParaRPr lang="ru-RU" altLang="ru-RU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altLang="ru-RU" dirty="0" smtClean="0"/>
              <a:t>4. Сбор </a:t>
            </a:r>
            <a:r>
              <a:rPr lang="ru-RU" altLang="ru-RU" dirty="0"/>
              <a:t>сопутствующей </a:t>
            </a:r>
            <a:r>
              <a:rPr lang="ru-RU" altLang="ru-RU" dirty="0" smtClean="0"/>
              <a:t>культурной и исторической информации</a:t>
            </a:r>
            <a:r>
              <a:rPr lang="ru-RU" altLang="ru-RU" dirty="0"/>
              <a:t>,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altLang="ru-RU" dirty="0" smtClean="0"/>
              <a:t>5. Написание </a:t>
            </a:r>
            <a:r>
              <a:rPr lang="ru-RU" altLang="ru-RU" dirty="0"/>
              <a:t>плана </a:t>
            </a:r>
            <a:r>
              <a:rPr lang="ru-RU" altLang="ru-RU" dirty="0" smtClean="0"/>
              <a:t>фрагмента </a:t>
            </a:r>
            <a:r>
              <a:rPr lang="ru-RU" altLang="ru-RU" dirty="0" smtClean="0"/>
              <a:t>урока,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altLang="ru-RU" dirty="0" smtClean="0"/>
              <a:t>6. </a:t>
            </a:r>
            <a:r>
              <a:rPr lang="ru-RU" altLang="ru-RU" dirty="0" smtClean="0"/>
              <a:t>Проведение </a:t>
            </a:r>
            <a:r>
              <a:rPr lang="ru-RU" altLang="ru-RU" dirty="0"/>
              <a:t>урока английского </a:t>
            </a:r>
            <a:r>
              <a:rPr lang="ru-RU" altLang="ru-RU" dirty="0" smtClean="0"/>
              <a:t>языка,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altLang="ru-RU" dirty="0" smtClean="0"/>
              <a:t>7. Создание  </a:t>
            </a:r>
            <a:r>
              <a:rPr lang="en-US" altLang="ru-RU" dirty="0" smtClean="0"/>
              <a:t>cover-</a:t>
            </a:r>
            <a:r>
              <a:rPr lang="ru-RU" altLang="ru-RU" dirty="0" smtClean="0"/>
              <a:t>версии</a:t>
            </a:r>
            <a:endParaRPr lang="ru-RU" altLang="ru-RU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altLang="ru-RU" smtClean="0"/>
              <a:t>8. </a:t>
            </a:r>
            <a:r>
              <a:rPr lang="ru-RU" altLang="ru-RU" dirty="0" smtClean="0"/>
              <a:t>Рефлексия </a:t>
            </a:r>
            <a:r>
              <a:rPr lang="ru-RU" altLang="ru-RU" dirty="0"/>
              <a:t>о проделанной работе.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alt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alt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ru-RU" altLang="ru-RU" dirty="0"/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ru-RU" alt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dirty="0" smtClean="0"/>
              <a:t> </a:t>
            </a:r>
            <a:r>
              <a:rPr lang="ru-RU" altLang="ru-RU" dirty="0" smtClean="0"/>
              <a:t>Песни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24744"/>
            <a:ext cx="8302625" cy="5617369"/>
          </a:xfrm>
        </p:spPr>
        <p:txBody>
          <a:bodyPr rtlCol="0">
            <a:normAutofit fontScale="92500" lnSpcReduction="10000"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u="sng" dirty="0" smtClean="0"/>
              <a:t>Pink Floyd “The Wall” (1979)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“Good Bye, Blue Sky”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“ Vera”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“Bring the Boys Back home” </a:t>
            </a:r>
            <a:r>
              <a:rPr lang="ru-RU" dirty="0" smtClean="0"/>
              <a:t>     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u="sng" dirty="0" smtClean="0"/>
              <a:t>USA for Africa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 smtClean="0"/>
              <a:t>“</a:t>
            </a:r>
            <a:r>
              <a:rPr lang="en-US" dirty="0"/>
              <a:t>We are the World” (M. Jackson and </a:t>
            </a:r>
            <a:endParaRPr lang="en-US" dirty="0" smtClean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 smtClean="0"/>
              <a:t>L</a:t>
            </a:r>
            <a:r>
              <a:rPr lang="en-US" dirty="0"/>
              <a:t>. Richie) (1985)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u="sng" dirty="0" smtClean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u="sng" dirty="0" smtClean="0"/>
              <a:t>Green Day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/>
              <a:t>“American Idiot” (2004)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00B0F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78" y="332656"/>
            <a:ext cx="3074965" cy="202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36147"/>
            <a:ext cx="208591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57192"/>
            <a:ext cx="3868737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Единицы с культурным компонентом значения</a:t>
            </a:r>
            <a:r>
              <a:rPr lang="en-US" dirty="0" smtClean="0"/>
              <a:t> (25)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136525" indent="0">
              <a:buNone/>
            </a:pPr>
            <a:r>
              <a:rPr lang="en-US" dirty="0" smtClean="0"/>
              <a:t> </a:t>
            </a:r>
            <a:endParaRPr lang="ru-RU" dirty="0" smtClean="0"/>
          </a:p>
          <a:p>
            <a:pPr marL="136525" indent="0">
              <a:buNone/>
            </a:pPr>
            <a:r>
              <a:rPr lang="en-US" dirty="0" err="1" smtClean="0"/>
              <a:t>аn</a:t>
            </a:r>
            <a:r>
              <a:rPr lang="en-US" dirty="0" smtClean="0"/>
              <a:t> airplane, (brave) new world, clear / blue sky, the flames, Vera Lynn,  sunny day, “Bring the boys back home”, time to go, hear a call, to give a hand, helping hand, God’s big family, the children, turning stone to bread, we stand together, American idiot, everything is/isn’t mean to be okay, faggot, redneck, propaganda, one nation, controlled, the media</a:t>
            </a:r>
            <a:r>
              <a:rPr lang="ru-RU" dirty="0" smtClean="0"/>
              <a:t>;</a:t>
            </a:r>
          </a:p>
          <a:p>
            <a:pPr marL="136525" indent="0">
              <a:buNone/>
            </a:pPr>
            <a:endParaRPr lang="ru-RU" dirty="0"/>
          </a:p>
          <a:p>
            <a:pPr marL="136525" indent="0">
              <a:buNone/>
            </a:pPr>
            <a:r>
              <a:rPr lang="en-US" dirty="0" smtClean="0"/>
              <a:t>the Battle for Britain, Winston Churchill, Martin Luther King, Jr., “I Have a Dream”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0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2.cdn.turner.com/cnnnext/dam/assets/150127150736-we-are-the-world-restricted-exlarge-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634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4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smtClean="0"/>
              <a:t>We Are the World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136525" indent="0">
              <a:buNone/>
            </a:pPr>
            <a:r>
              <a:rPr lang="en-US" sz="3200" i="1" dirty="0" smtClean="0"/>
              <a:t>hear a call </a:t>
            </a:r>
            <a:r>
              <a:rPr lang="ru-RU" sz="3200" i="1" dirty="0" smtClean="0"/>
              <a:t>(</a:t>
            </a:r>
            <a:r>
              <a:rPr lang="en-US" dirty="0" smtClean="0"/>
              <a:t>in a difficult situation)</a:t>
            </a:r>
            <a:endParaRPr lang="ru-RU" sz="3200" i="1" dirty="0" smtClean="0"/>
          </a:p>
          <a:p>
            <a:pPr marL="136525" indent="0">
              <a:buNone/>
            </a:pPr>
            <a:endParaRPr lang="en-US" i="1" dirty="0" smtClean="0"/>
          </a:p>
          <a:p>
            <a:pPr marL="136525" indent="0">
              <a:buNone/>
            </a:pPr>
            <a:r>
              <a:rPr lang="en-US" i="1" dirty="0" smtClean="0"/>
              <a:t>to </a:t>
            </a:r>
            <a:r>
              <a:rPr lang="en-US" i="1" dirty="0"/>
              <a:t>give a hand </a:t>
            </a:r>
            <a:r>
              <a:rPr lang="en-US" dirty="0"/>
              <a:t>– </a:t>
            </a:r>
            <a:r>
              <a:rPr lang="ru-RU" dirty="0"/>
              <a:t>это устойчивое словосочетание “</a:t>
            </a:r>
            <a:r>
              <a:rPr lang="en-US" dirty="0"/>
              <a:t>give </a:t>
            </a:r>
            <a:r>
              <a:rPr lang="en-US" dirty="0" err="1"/>
              <a:t>smb</a:t>
            </a:r>
            <a:r>
              <a:rPr lang="en-US" dirty="0"/>
              <a:t> a hand = help someone”, </a:t>
            </a:r>
            <a:r>
              <a:rPr lang="ru-RU" dirty="0"/>
              <a:t>т.е. помочь кому-то; </a:t>
            </a:r>
          </a:p>
          <a:p>
            <a:pPr marL="136525" indent="0">
              <a:buNone/>
            </a:pPr>
            <a:r>
              <a:rPr lang="en-US" dirty="0"/>
              <a:t>helping hand – </a:t>
            </a:r>
            <a:r>
              <a:rPr lang="ru-RU" dirty="0"/>
              <a:t>рука помощи</a:t>
            </a:r>
          </a:p>
          <a:p>
            <a:pPr marL="136525" indent="0">
              <a:buNone/>
            </a:pPr>
            <a:endParaRPr lang="ru-RU" dirty="0"/>
          </a:p>
          <a:p>
            <a:pPr marL="136525" indent="0">
              <a:buNone/>
            </a:pPr>
            <a:r>
              <a:rPr lang="en-US" i="1" dirty="0"/>
              <a:t>God’s big family  </a:t>
            </a:r>
          </a:p>
          <a:p>
            <a:pPr marL="136525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children </a:t>
            </a:r>
            <a:r>
              <a:rPr lang="en-US" dirty="0"/>
              <a:t>– </a:t>
            </a:r>
            <a:r>
              <a:rPr lang="ru-RU" dirty="0"/>
              <a:t>дети Господа, сыны Господни </a:t>
            </a:r>
          </a:p>
          <a:p>
            <a:pPr marL="136525" indent="0">
              <a:buNone/>
            </a:pPr>
            <a:endParaRPr lang="ru-RU" dirty="0"/>
          </a:p>
          <a:p>
            <a:pPr marL="136525" indent="0">
              <a:buNone/>
            </a:pPr>
            <a:r>
              <a:rPr lang="en-US" i="1" dirty="0"/>
              <a:t>we stand together </a:t>
            </a:r>
            <a:r>
              <a:rPr lang="en-US" dirty="0"/>
              <a:t>– </a:t>
            </a:r>
            <a:r>
              <a:rPr lang="ru-RU" dirty="0" smtClean="0"/>
              <a:t>быть</a:t>
            </a:r>
            <a:r>
              <a:rPr lang="en-US" dirty="0" smtClean="0"/>
              <a:t> </a:t>
            </a:r>
            <a:r>
              <a:rPr lang="ru-RU" dirty="0" smtClean="0"/>
              <a:t>вместе, объединиться</a:t>
            </a:r>
            <a:endParaRPr lang="ru-RU" sz="3200" i="1" dirty="0" smtClean="0"/>
          </a:p>
          <a:p>
            <a:pPr marL="136525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6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Are the World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ru-RU" i="1" dirty="0" err="1" smtClean="0"/>
              <a:t>turning</a:t>
            </a:r>
            <a:r>
              <a:rPr lang="ru-RU" i="1" dirty="0" smtClean="0"/>
              <a:t> </a:t>
            </a:r>
            <a:r>
              <a:rPr lang="ru-RU" i="1" dirty="0" err="1" smtClean="0"/>
              <a:t>stone</a:t>
            </a:r>
            <a:r>
              <a:rPr lang="ru-RU" i="1" dirty="0" smtClean="0"/>
              <a:t> </a:t>
            </a:r>
            <a:r>
              <a:rPr lang="ru-RU" i="1" dirty="0" err="1" smtClean="0"/>
              <a:t>to</a:t>
            </a:r>
            <a:r>
              <a:rPr lang="ru-RU" i="1" dirty="0" smtClean="0"/>
              <a:t> </a:t>
            </a:r>
            <a:r>
              <a:rPr lang="ru-RU" i="1" dirty="0" err="1" smtClean="0"/>
              <a:t>bread</a:t>
            </a:r>
            <a:r>
              <a:rPr lang="ru-RU" i="1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“</a:t>
            </a:r>
            <a:r>
              <a:rPr lang="ru-RU" dirty="0" smtClean="0"/>
              <a:t>сотворение хлеба из камня</a:t>
            </a:r>
            <a:r>
              <a:rPr lang="en-US" dirty="0" smtClean="0"/>
              <a:t>”</a:t>
            </a:r>
            <a:r>
              <a:rPr lang="ru-RU" dirty="0" smtClean="0"/>
              <a:t>; </a:t>
            </a:r>
            <a:endParaRPr lang="en-US" dirty="0"/>
          </a:p>
          <a:p>
            <a:pPr marL="136525" indent="0">
              <a:buNone/>
            </a:pPr>
            <a:r>
              <a:rPr lang="ru-RU" dirty="0" smtClean="0"/>
              <a:t>отсылка к Евангельским сюжетам, </a:t>
            </a:r>
          </a:p>
          <a:p>
            <a:pPr marL="650875" indent="-514350">
              <a:buAutoNum type="arabicPeriod"/>
            </a:pPr>
            <a:r>
              <a:rPr lang="ru-RU" dirty="0" smtClean="0"/>
              <a:t>о превращении воды в вино, </a:t>
            </a:r>
          </a:p>
          <a:p>
            <a:pPr marL="650875" indent="-514350">
              <a:buAutoNum type="arabicPeriod"/>
            </a:pPr>
            <a:r>
              <a:rPr lang="ru-RU" dirty="0" smtClean="0"/>
              <a:t> о необыкновенном улове рыбака Симона, </a:t>
            </a:r>
          </a:p>
          <a:p>
            <a:pPr marL="650875" indent="-514350">
              <a:buAutoNum type="arabicPeriod"/>
            </a:pPr>
            <a:r>
              <a:rPr lang="ru-RU" dirty="0" smtClean="0"/>
              <a:t>о насыщении пяти тысяч человек пятью хлебами.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3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are the World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57606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Исторический контекст: Великий эфиопский голод 1983-1985;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Музыкальные жанры: </a:t>
            </a:r>
            <a:r>
              <a:rPr lang="en-US" dirty="0" smtClean="0"/>
              <a:t>gospel</a:t>
            </a:r>
            <a:r>
              <a:rPr lang="ru-RU" dirty="0" smtClean="0"/>
              <a:t>, </a:t>
            </a:r>
            <a:r>
              <a:rPr lang="en-US" dirty="0" smtClean="0"/>
              <a:t>spirituals, </a:t>
            </a:r>
            <a:r>
              <a:rPr lang="ru-RU" dirty="0" smtClean="0"/>
              <a:t>проповедь;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Аллюзии на Библейские и Евангельские тексты;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По жанровым и стилистическим особенностям – аллюзия на текст речи Мартина Лютера Кинга младшего </a:t>
            </a:r>
            <a:r>
              <a:rPr lang="en-US" dirty="0" smtClean="0"/>
              <a:t>“I Have a Dream”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47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5776</TotalTime>
  <Words>467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«ЛИНГВОКУЛЬТУРОЛОГИЯ  В  МУЗЫКЕ»                                               </vt:lpstr>
      <vt:lpstr>Задачи проекта: </vt:lpstr>
      <vt:lpstr>Этапы работы</vt:lpstr>
      <vt:lpstr> Песни</vt:lpstr>
      <vt:lpstr>Единицы с культурным компонентом значения (25)</vt:lpstr>
      <vt:lpstr>Презентация PowerPoint</vt:lpstr>
      <vt:lpstr>We Are the World</vt:lpstr>
      <vt:lpstr>We Are the World</vt:lpstr>
      <vt:lpstr>We are the World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Рузметовой Лолы Мухторовны «Проблема иллюстрации детской книги»</dc:title>
  <dc:creator>Мухтар</dc:creator>
  <cp:lastModifiedBy>user</cp:lastModifiedBy>
  <cp:revision>166</cp:revision>
  <dcterms:created xsi:type="dcterms:W3CDTF">2015-01-15T15:45:30Z</dcterms:created>
  <dcterms:modified xsi:type="dcterms:W3CDTF">2016-03-03T21:08:39Z</dcterms:modified>
</cp:coreProperties>
</file>