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2" r:id="rId2"/>
    <p:sldId id="258" r:id="rId3"/>
    <p:sldId id="259" r:id="rId4"/>
    <p:sldId id="260" r:id="rId5"/>
    <p:sldId id="261" r:id="rId6"/>
    <p:sldId id="267" r:id="rId7"/>
    <p:sldId id="263" r:id="rId8"/>
    <p:sldId id="283" r:id="rId9"/>
    <p:sldId id="272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Февраль 1917 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10" baseline="0"/>
                      <a:t>2</a:t>
                    </a:r>
                    <a:r>
                      <a:rPr lang="en-US"/>
                      <a:t>4 </a:t>
                    </a:r>
                    <a:r>
                      <a:rPr lang="ru-RU"/>
                      <a:t>тыс. человек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Динамика численности большевиков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24000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Июнь 1917 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30" baseline="0"/>
                      <a:t>2</a:t>
                    </a:r>
                    <a:r>
                      <a:rPr lang="en-US"/>
                      <a:t>40 </a:t>
                    </a:r>
                    <a:r>
                      <a:rPr lang="ru-RU"/>
                      <a:t>тыс. человек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Динамика численности большевиков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240000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Октябрь 1917 г. 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aseline="0"/>
                      <a:t>3</a:t>
                    </a:r>
                    <a:r>
                      <a:rPr lang="en-US"/>
                      <a:t>50 </a:t>
                    </a:r>
                    <a:r>
                      <a:rPr lang="ru-RU"/>
                      <a:t>тыс. человек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Динамика численности большевиков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350000</c:v>
                </c:pt>
              </c:numCache>
            </c:numRef>
          </c:val>
        </c:ser>
        <c:axId val="103313408"/>
        <c:axId val="103314944"/>
      </c:barChart>
      <c:catAx>
        <c:axId val="103313408"/>
        <c:scaling>
          <c:orientation val="minMax"/>
        </c:scaling>
        <c:delete val="1"/>
        <c:axPos val="b"/>
        <c:tickLblPos val="none"/>
        <c:crossAx val="103314944"/>
        <c:crosses val="autoZero"/>
        <c:auto val="1"/>
        <c:lblAlgn val="ctr"/>
        <c:lblOffset val="100"/>
      </c:catAx>
      <c:valAx>
        <c:axId val="103314944"/>
        <c:scaling>
          <c:orientation val="minMax"/>
        </c:scaling>
        <c:axPos val="l"/>
        <c:majorGridlines/>
        <c:numFmt formatCode="#,##0" sourceLinked="1"/>
        <c:tickLblPos val="nextTo"/>
        <c:crossAx val="103313408"/>
        <c:crosses val="autoZero"/>
        <c:crossBetween val="between"/>
      </c:valAx>
    </c:plotArea>
    <c:legend>
      <c:legendPos val="r"/>
      <c:layout/>
    </c:legend>
    <c:plotVisOnly val="1"/>
    <c:dispBlanksAs val="gap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43064-82D6-4713-9D90-2645FE5F8C2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52060-77AA-426F-A0A8-F1CE36370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9697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52060-77AA-426F-A0A8-F1CE36370D5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52060-77AA-426F-A0A8-F1CE36370D5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Советский человек и «Дракон»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6165304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Авторы: Григорий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Екатерина Николаевна Кулешова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204069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052736"/>
            <a:ext cx="5184576" cy="5112568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 БЕШЕНСТВО  «ДРАКОНА»</a:t>
            </a:r>
            <a:br>
              <a:rPr lang="ru-RU" sz="2800" b="1" dirty="0" smtClean="0"/>
            </a:br>
            <a:r>
              <a:rPr lang="ru-RU" sz="2800" b="1" dirty="0" smtClean="0"/>
              <a:t>1917 – 1953 гг. – массовое физическое </a:t>
            </a:r>
            <a:br>
              <a:rPr lang="ru-RU" sz="2800" b="1" dirty="0" smtClean="0"/>
            </a:br>
            <a:r>
              <a:rPr lang="ru-RU" sz="2800" b="1" dirty="0" smtClean="0"/>
              <a:t>уничтожение советского народа </a:t>
            </a:r>
            <a:br>
              <a:rPr lang="ru-RU" sz="2800" b="1" dirty="0" smtClean="0"/>
            </a:br>
            <a:endParaRPr lang="ru-RU" sz="2800" dirty="0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dk1"/>
          </a:lnRef>
          <a:fillRef idx="1003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eaLnBrk="1" hangingPunct="1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/>
              <a:t>Статья № 58 УК РСФСР (1922 г.). «Архипелаг «ГУЛАГ»</a:t>
            </a:r>
          </a:p>
          <a:p>
            <a:pPr algn="ctr">
              <a:buNone/>
            </a:pPr>
            <a:endParaRPr lang="ru-RU" sz="2800" dirty="0" smtClean="0"/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1.  Контрреволюционная деятельность как действие  и бездействие,   направленные  на ослабление советской власти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 2. Попытка  отдельных республик  выйти из состава СССР.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3. Помощь иностранному государству, находящемуся с СССР  в состоянии войны.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4. Помощь международной буржуазии.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5. Склонение  иностранного  государства к объявлению войны СССР.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6. Шпионаж.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7.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Подрыв промышленности, транспорта, торговли, денежного обращения и кооперации.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6. Террор (Солженицын А.И. пишет, что под термином «террор» подразумевалось   нанесение вреда или убийство члена партии большевиков).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9. Диверсия (вред, нанесенный имуществу в «контрреволюционных целях»).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10. Пропаганда и агитация, содержащие призыв к свержению советской власти.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11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Участие  гражданина  в незаконной организации.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12. Недонесение о деяниях, которые рассматривались в УК.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13. Служба  в царской  охранке. 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14. «Сознательное неисполнение определенных обязанностей».  Данный пункт  мог трактоваться  как дополнение  к любому  из предшествующих пунктов.  </a:t>
            </a:r>
          </a:p>
          <a:p>
            <a:pPr eaLnBrk="1" hangingPunct="1"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endParaRPr lang="ru-RU" sz="1400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smtClean="0"/>
              <a:t>«Слабоумие «Дракона»: миф или реальность?..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47500" lnSpcReduction="20000"/>
          </a:bodyPr>
          <a:lstStyle/>
          <a:p>
            <a:endParaRPr lang="ru-RU" sz="4200" dirty="0" smtClean="0"/>
          </a:p>
          <a:p>
            <a:r>
              <a:rPr lang="ru-RU" sz="4200" dirty="0" smtClean="0"/>
              <a:t>Недоказанный факт: впервые диагноз «паранойя» И. Сталину поставил невропатолог Владимир Бехтерев (в 1927 или 1928 гг.) и в ту же ночь сам скончался. (Для </a:t>
            </a:r>
            <a:r>
              <a:rPr lang="ru-RU" sz="4200" dirty="0" err="1" smtClean="0"/>
              <a:t>параноидального</a:t>
            </a:r>
            <a:r>
              <a:rPr lang="ru-RU" sz="4200" dirty="0" smtClean="0"/>
              <a:t> психоза характерны бредовые идеи, мании власти, величия и преследования, садизм, в то же время больные умеют удачно маскировать своё аномальное состояние и окружающие ничего не подозревают. Особенно, если за такие подозрения можно легко лишиться жизни. – Альперович В.Д.)</a:t>
            </a:r>
          </a:p>
          <a:p>
            <a:r>
              <a:rPr lang="ru-RU" sz="4200" dirty="0" smtClean="0"/>
              <a:t>В течение трех последних лет жизни И. Сталин не обращался к врачам за медицинской помощью. По всем признакам он избегал представителей медицины, в первую очередь, из-за своей недоверчивости: «Врачи не умеют лечить».</a:t>
            </a:r>
          </a:p>
          <a:p>
            <a:pPr>
              <a:buNone/>
            </a:pPr>
            <a:r>
              <a:rPr lang="ru-RU" sz="4200" dirty="0" smtClean="0"/>
              <a:t>	Осень 1952 г. – аресты по всей стране крупных профессоров, врачей (особенно врачей-евреев). От имени правительства сообщалось, что органами государственной безопасности раскрыта террористическая группа врачей-вредителей. Эта группа ставила своей целью путём вредительского лечения сократить жизнь политических деятелей Советского Союза (например, умышленное </a:t>
            </a:r>
            <a:r>
              <a:rPr lang="ru-RU" sz="4200" dirty="0" err="1" smtClean="0"/>
              <a:t>нераспознавание</a:t>
            </a:r>
            <a:r>
              <a:rPr lang="ru-RU" sz="4200" dirty="0" smtClean="0"/>
              <a:t> инфаркта миокарда). Следствием якобы было установлено, что «подлые убийцы состояли на службе у иностранных разведок». Сказать тогда, что всё это – ложь, означало просто погибнуть (из статьи «Кардиологического вестника», 2006 г.).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Одряхление «Дракона»: «Отчуждённые»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1953 – 1991 гг. – ГОНЕНИЯ НА «НЕУДОБНЫХ» ГРАЖДАН СССР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5" name="Содержимое 4" descr="21123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47741"/>
            <a:ext cx="4038600" cy="323088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495800" cy="5877272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000" dirty="0" err="1" smtClean="0"/>
              <a:t>Сокирко</a:t>
            </a:r>
            <a:r>
              <a:rPr lang="ru-RU" sz="3000" dirty="0" smtClean="0"/>
              <a:t> </a:t>
            </a:r>
          </a:p>
          <a:p>
            <a:pPr algn="ctr">
              <a:buNone/>
            </a:pPr>
            <a:r>
              <a:rPr lang="ru-RU" sz="3000" dirty="0" smtClean="0"/>
              <a:t>Виктор Владимирович, </a:t>
            </a:r>
          </a:p>
          <a:p>
            <a:pPr algn="ctr">
              <a:buNone/>
            </a:pPr>
            <a:r>
              <a:rPr lang="ru-RU" sz="2200" dirty="0" smtClean="0"/>
              <a:t>соредактор самиздатского журнала «Поиски взаимоотношений»  (конец 1970-х) </a:t>
            </a:r>
            <a:r>
              <a:rPr lang="ru-RU" sz="2200" b="1" dirty="0" smtClean="0"/>
              <a:t>	</a:t>
            </a:r>
            <a:endParaRPr lang="ru-RU" sz="2200" dirty="0" smtClean="0"/>
          </a:p>
          <a:p>
            <a:pPr>
              <a:buNone/>
            </a:pPr>
            <a:r>
              <a:rPr lang="ru-RU" sz="2400" i="1" dirty="0" smtClean="0"/>
              <a:t>	</a:t>
            </a:r>
            <a:r>
              <a:rPr lang="ru-RU" sz="3200" i="1" dirty="0" smtClean="0"/>
              <a:t>«Мы должны жить не в тюрьме, а на свободе, жить и работать вместе со всеми, в том числе с властями и с поддерживающим его большинством».</a:t>
            </a:r>
            <a:endParaRPr lang="ru-RU" sz="3200" dirty="0" smtClean="0"/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endParaRPr lang="ru-RU" sz="22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РОЖДЕНИЕ «ДРАКОНА» 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7100" dirty="0" smtClean="0"/>
              <a:t>«Дракон» </a:t>
            </a:r>
            <a:r>
              <a:rPr lang="ru-RU" sz="7200" dirty="0" smtClean="0"/>
              <a:t>– это «ложь».</a:t>
            </a:r>
            <a:endParaRPr lang="ru-RU" sz="7100" dirty="0" smtClean="0"/>
          </a:p>
          <a:p>
            <a:pPr algn="ctr">
              <a:buNone/>
            </a:pPr>
            <a:r>
              <a:rPr lang="ru-RU" sz="7100" dirty="0" smtClean="0"/>
              <a:t>«Дракон – это «зло», </a:t>
            </a:r>
          </a:p>
          <a:p>
            <a:pPr algn="ctr">
              <a:buNone/>
            </a:pPr>
            <a:r>
              <a:rPr lang="ru-RU" sz="4800" dirty="0" smtClean="0"/>
              <a:t>способное видоизменяться до неузнаваемости, представляясь «добром» для огромных масс обманываемых людей.</a:t>
            </a:r>
          </a:p>
          <a:p>
            <a:pPr algn="r">
              <a:buNone/>
            </a:pPr>
            <a:r>
              <a:rPr lang="ru-RU" sz="4800" dirty="0" smtClean="0"/>
              <a:t>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600" b="1" dirty="0" smtClean="0"/>
              <a:t>«Дракон»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– это  </a:t>
            </a:r>
            <a:r>
              <a:rPr lang="ru-RU" b="1" dirty="0" smtClean="0"/>
              <a:t>репрессии</a:t>
            </a:r>
            <a:r>
              <a:rPr lang="ru-RU" dirty="0" smtClean="0"/>
              <a:t> (от </a:t>
            </a:r>
            <a:r>
              <a:rPr lang="ru-RU" dirty="0" err="1" smtClean="0"/>
              <a:t>позднелат</a:t>
            </a:r>
            <a:r>
              <a:rPr lang="ru-RU" dirty="0" smtClean="0"/>
              <a:t>. </a:t>
            </a:r>
            <a:r>
              <a:rPr lang="en-US" i="1" dirty="0" err="1" smtClean="0"/>
              <a:t>repressio</a:t>
            </a:r>
            <a:r>
              <a:rPr lang="en-US" dirty="0" smtClean="0"/>
              <a:t> – </a:t>
            </a:r>
            <a:r>
              <a:rPr lang="ru-RU" i="1" dirty="0" smtClean="0"/>
              <a:t>подавление</a:t>
            </a:r>
            <a:r>
              <a:rPr lang="ru-RU" dirty="0" smtClean="0"/>
              <a:t> – наказания в виде физического уничтожения, гонений – запретов, арестов, ссылок и т.п.), действующие в советской России с 1917 по 1991 гг.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Зародыш «Дракона». События 1917 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Активизация политической жизни. Революционный взрыв в феврале 1917 г. – неожиданность для большевиков. </a:t>
            </a:r>
          </a:p>
          <a:p>
            <a:r>
              <a:rPr lang="ru-RU" dirty="0" smtClean="0"/>
              <a:t>Л.Д. Троцкий: на начало 1917 года «большевики были мало известны» («История русской революции»)</a:t>
            </a:r>
          </a:p>
          <a:p>
            <a:r>
              <a:rPr lang="ru-RU" dirty="0" smtClean="0"/>
              <a:t>В.И. Ленин: вся власть должна перейти к Советам («Апрельские тезисы») </a:t>
            </a:r>
          </a:p>
          <a:p>
            <a:r>
              <a:rPr lang="ru-RU" dirty="0" smtClean="0"/>
              <a:t>На I Съезде Советов (июнь 1917) большевики получают всего 12 % мандатов. Меньшевик Ираклий Церетели: «В настоящий момент в России нет политической партии, которая говорила бы: дайте в наши руки власть, уйдите, мы займём ваше место». –  В.И. Ленин: «Есть такая партия!»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Рождение «Дракона».</a:t>
            </a:r>
            <a:br>
              <a:rPr lang="ru-RU" dirty="0" smtClean="0"/>
            </a:br>
            <a:r>
              <a:rPr lang="ru-RU" dirty="0" smtClean="0"/>
              <a:t>Динамика численности большевиков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Короленко Владимир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Галактионович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(1853 – 1921), русский писатель </a:t>
            </a:r>
            <a:endParaRPr lang="ru-RU" sz="3200" dirty="0"/>
          </a:p>
        </p:txBody>
      </p:sp>
      <p:pic>
        <p:nvPicPr>
          <p:cNvPr id="9" name="Содержимое 8" descr="korolenk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980728"/>
            <a:ext cx="4248472" cy="5877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Из писем В.Г. Короленко к наркому просвещения 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РСФСР  А.В. Луначарскому, изданных в Париже в 1922 г.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949280"/>
          </a:xfrm>
        </p:spPr>
        <p:style>
          <a:lnRef idx="1">
            <a:schemeClr val="accent3"/>
          </a:lnRef>
          <a:fillRef idx="1001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sz="2000" b="1" dirty="0" smtClean="0"/>
              <a:t>	</a:t>
            </a:r>
          </a:p>
          <a:p>
            <a:pPr algn="just"/>
            <a:r>
              <a:rPr lang="ru-RU" sz="2000" b="1" dirty="0" smtClean="0"/>
              <a:t>	«</a:t>
            </a:r>
            <a:r>
              <a:rPr lang="ru-RU" sz="2800" b="1" dirty="0" smtClean="0">
                <a:solidFill>
                  <a:schemeClr val="tx1"/>
                </a:solidFill>
              </a:rPr>
              <a:t>Над Россией ход исторических судеб совершил почти волшебную и очень злую шутку. В миллионах  русских голов в какие-нибудь два-три года повернулся внезапно какой-то логический винтик, и от слепого преклонения перед самодержавием, от полного равнодушия к политике наш народ сразу перешёл к коммунизму, по крайней мере, к коммунистическому правительству. ...Известный Вам английский историк </a:t>
            </a:r>
            <a:r>
              <a:rPr lang="ru-RU" sz="2800" b="1" dirty="0" err="1" smtClean="0">
                <a:solidFill>
                  <a:schemeClr val="tx1"/>
                </a:solidFill>
              </a:rPr>
              <a:t>Карлейль</a:t>
            </a:r>
            <a:r>
              <a:rPr lang="ru-RU" sz="2800" b="1" dirty="0" smtClean="0">
                <a:solidFill>
                  <a:schemeClr val="tx1"/>
                </a:solidFill>
              </a:rPr>
              <a:t> говорил, что правительства чаще всего гибнут от лжи. …	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	Я ставлю вопрос: всё ли правда в Вашем строе? Нет ли следов такой же лжи в том, что вы успели теперь внушить народу?» 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	«Да, обоюдное озверение достигло уже крайних пределов, и мне горько думать, что историку придётся отметить эту страницу «административной деятельности» ЧК в истории первой Российской Республики, и притом не в </a:t>
            </a:r>
            <a:r>
              <a:rPr lang="en-US" sz="2800" b="1" dirty="0" smtClean="0">
                <a:solidFill>
                  <a:schemeClr val="tx1"/>
                </a:solidFill>
              </a:rPr>
              <a:t>XVII</a:t>
            </a:r>
            <a:r>
              <a:rPr lang="ru-RU" sz="2800" b="1" dirty="0" smtClean="0">
                <a:solidFill>
                  <a:schemeClr val="tx1"/>
                </a:solidFill>
              </a:rPr>
              <a:t>, а в </a:t>
            </a:r>
            <a:r>
              <a:rPr lang="en-US" sz="2800" b="1" dirty="0" smtClean="0">
                <a:solidFill>
                  <a:schemeClr val="tx1"/>
                </a:solidFill>
              </a:rPr>
              <a:t>XX </a:t>
            </a:r>
            <a:r>
              <a:rPr lang="ru-RU" sz="2800" b="1" dirty="0" smtClean="0">
                <a:solidFill>
                  <a:schemeClr val="tx1"/>
                </a:solidFill>
              </a:rPr>
              <a:t>столетии».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ru-RU" dirty="0" smtClean="0"/>
              <a:t>Бешенство «Дракона»</a:t>
            </a:r>
            <a:br>
              <a:rPr lang="ru-RU" dirty="0" smtClean="0"/>
            </a:br>
            <a:r>
              <a:rPr lang="ru-RU" dirty="0" smtClean="0"/>
              <a:t>«Карающая сила» – от ВЧК до КГБ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ru-RU" sz="2800" b="1" dirty="0" smtClean="0"/>
          </a:p>
          <a:p>
            <a:pPr algn="ctr">
              <a:buNone/>
            </a:pPr>
            <a:r>
              <a:rPr lang="ru-RU" sz="2800" b="1" dirty="0" smtClean="0"/>
              <a:t>КГБ  (1953 – 1991 гг.)</a:t>
            </a:r>
          </a:p>
          <a:p>
            <a:pPr algn="ctr">
              <a:buNone/>
            </a:pPr>
            <a:r>
              <a:rPr lang="ru-RU" sz="2800" b="1" dirty="0" smtClean="0"/>
              <a:t>МВД – МГБ (1943 – 1953 гг.)</a:t>
            </a:r>
          </a:p>
          <a:p>
            <a:pPr algn="ctr">
              <a:buNone/>
            </a:pPr>
            <a:r>
              <a:rPr lang="ru-RU" sz="2800" b="1" dirty="0" smtClean="0"/>
              <a:t>НКВД – НКГБ (апрель 1943 г.)</a:t>
            </a:r>
          </a:p>
          <a:p>
            <a:pPr algn="ctr">
              <a:buNone/>
            </a:pPr>
            <a:r>
              <a:rPr lang="ru-RU" sz="2800" b="1" dirty="0" smtClean="0"/>
              <a:t>НКВД (начало Великой Отечественной войны, 1941 г.)</a:t>
            </a:r>
          </a:p>
          <a:p>
            <a:pPr algn="ctr">
              <a:buNone/>
            </a:pPr>
            <a:r>
              <a:rPr lang="ru-RU" sz="2800" b="1" dirty="0" smtClean="0"/>
              <a:t>НКВД – НКГБ </a:t>
            </a:r>
            <a:r>
              <a:rPr lang="ru-RU" sz="2800" b="1" dirty="0" smtClean="0"/>
              <a:t>(февраль 1941 г.)</a:t>
            </a:r>
          </a:p>
          <a:p>
            <a:pPr algn="ctr">
              <a:buNone/>
            </a:pPr>
            <a:r>
              <a:rPr lang="ru-RU" sz="2800" b="1" dirty="0" smtClean="0"/>
              <a:t>НКВД (1934 – 1941 гг.)</a:t>
            </a:r>
          </a:p>
          <a:p>
            <a:pPr algn="ctr">
              <a:buNone/>
            </a:pPr>
            <a:r>
              <a:rPr lang="ru-RU" sz="2800" b="1" dirty="0" smtClean="0"/>
              <a:t>ОГПУ при НКВД СССР (1922 – 1934 гг.)</a:t>
            </a:r>
          </a:p>
          <a:p>
            <a:pPr algn="ctr">
              <a:buNone/>
            </a:pPr>
            <a:r>
              <a:rPr lang="ru-RU" sz="2800" b="1" dirty="0" smtClean="0"/>
              <a:t>ГПУ при НКВД РСФСР (1922 г.)</a:t>
            </a:r>
          </a:p>
          <a:p>
            <a:pPr algn="ctr">
              <a:buNone/>
            </a:pPr>
            <a:r>
              <a:rPr lang="ru-RU" sz="2800" b="1" dirty="0" smtClean="0"/>
              <a:t>ВЧК (1918 – 1922 гг.)</a:t>
            </a:r>
          </a:p>
          <a:p>
            <a:endParaRPr lang="ru-RU" sz="2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Стрелка вверх 4"/>
          <p:cNvSpPr/>
          <p:nvPr/>
        </p:nvSpPr>
        <p:spPr>
          <a:xfrm>
            <a:off x="8659368" y="1628800"/>
            <a:ext cx="484632" cy="4968552"/>
          </a:xfrm>
          <a:prstGeom prst="upArrow">
            <a:avLst/>
          </a:prstGeom>
        </p:spPr>
        <p:style>
          <a:lnRef idx="3">
            <a:schemeClr val="lt1"/>
          </a:lnRef>
          <a:fillRef idx="1002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>
            <a:off x="0" y="1556792"/>
            <a:ext cx="484632" cy="4968552"/>
          </a:xfrm>
          <a:prstGeom prst="upArrow">
            <a:avLst/>
          </a:prstGeom>
        </p:spPr>
        <p:style>
          <a:lnRef idx="3">
            <a:schemeClr val="lt1"/>
          </a:lnRef>
          <a:fillRef idx="1002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Солженицын Александр </a:t>
            </a:r>
            <a:r>
              <a:rPr lang="ru-RU" sz="3200" dirty="0" smtClean="0"/>
              <a:t>Исаевич (1918 – 2008), </a:t>
            </a:r>
            <a:br>
              <a:rPr lang="ru-RU" sz="3200" dirty="0" smtClean="0"/>
            </a:br>
            <a:r>
              <a:rPr lang="ru-RU" sz="3200" dirty="0" smtClean="0"/>
              <a:t> автор «Архипелага </a:t>
            </a:r>
            <a:r>
              <a:rPr lang="ru-RU" sz="3200" dirty="0" err="1" smtClean="0"/>
              <a:t>ГУЛАГа</a:t>
            </a:r>
            <a:r>
              <a:rPr lang="ru-RU" sz="3200" dirty="0" smtClean="0"/>
              <a:t>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5" name="Содержимое 4" descr="1604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12777"/>
            <a:ext cx="3888432" cy="5445223"/>
          </a:xfrm>
        </p:spPr>
      </p:pic>
      <p:pic>
        <p:nvPicPr>
          <p:cNvPr id="6" name="Содержимое 5" descr="16045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4008" y="1412776"/>
            <a:ext cx="4032448" cy="54452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558</Words>
  <Application>Microsoft Office PowerPoint</Application>
  <PresentationFormat>Экран (4:3)</PresentationFormat>
  <Paragraphs>79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Советский человек и «Дракон»</vt:lpstr>
      <vt:lpstr>РОЖДЕНИЕ «ДРАКОНА» </vt:lpstr>
      <vt:lpstr>«Дракон»  – это  репрессии (от позднелат. repressio – подавление – наказания в виде физического уничтожения, гонений – запретов, арестов, ссылок и т.п.), действующие в советской России с 1917 по 1991 гг. </vt:lpstr>
      <vt:lpstr>Зародыш «Дракона». События 1917 г.</vt:lpstr>
      <vt:lpstr>Рождение «Дракона». Динамика численности большевиков </vt:lpstr>
      <vt:lpstr>Короленко Владимир Галактионович  (1853 – 1921), русский писатель </vt:lpstr>
      <vt:lpstr> Из писем В.Г. Короленко к наркому просвещения  РСФСР  А.В. Луначарскому, изданных в Париже в 1922 г. </vt:lpstr>
      <vt:lpstr>Бешенство «Дракона» «Карающая сила» – от ВЧК до КГБ </vt:lpstr>
      <vt:lpstr> Солженицын Александр Исаевич (1918 – 2008),   автор «Архипелага ГУЛАГа» </vt:lpstr>
      <vt:lpstr>  БЕШЕНСТВО  «ДРАКОНА» 1917 – 1953 гг. – массовое физическое  уничтожение советского народа  </vt:lpstr>
      <vt:lpstr>«Слабоумие «Дракона»: миф или реальность?..</vt:lpstr>
      <vt:lpstr> Одряхление «Дракона»: «Отчуждённые»  1953 – 1991 гг. – ГОНЕНИЯ НА «НЕУДОБНЫХ» ГРАЖДАН СССР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Советский человек и «Дракон»</dc:title>
  <cp:lastModifiedBy>Kutya</cp:lastModifiedBy>
  <cp:revision>76</cp:revision>
  <dcterms:modified xsi:type="dcterms:W3CDTF">2015-03-01T10:14:22Z</dcterms:modified>
</cp:coreProperties>
</file>